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61" r:id="rId4"/>
    <p:sldId id="267" r:id="rId5"/>
    <p:sldId id="257" r:id="rId6"/>
    <p:sldId id="258" r:id="rId7"/>
    <p:sldId id="262" r:id="rId8"/>
    <p:sldId id="260" r:id="rId9"/>
    <p:sldId id="263" r:id="rId10"/>
    <p:sldId id="264" r:id="rId11"/>
    <p:sldId id="265" r:id="rId12"/>
    <p:sldId id="266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4798C-53AD-498B-9F02-3FE189DB9E26}" type="datetimeFigureOut">
              <a:rPr lang="en-AU" smtClean="0"/>
              <a:t>01/04/2019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089E532C-B508-4CCA-9B20-82722098A3E9}" type="slidenum">
              <a:rPr lang="en-AU" smtClean="0"/>
              <a:t>‹#›</a:t>
            </a:fld>
            <a:endParaRPr lang="en-A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805962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4798C-53AD-498B-9F02-3FE189DB9E26}" type="datetimeFigureOut">
              <a:rPr lang="en-AU" smtClean="0"/>
              <a:t>01/04/2019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E532C-B508-4CCA-9B20-82722098A3E9}" type="slidenum">
              <a:rPr lang="en-AU" smtClean="0"/>
              <a:t>‹#›</a:t>
            </a:fld>
            <a:endParaRPr lang="en-AU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876600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4798C-53AD-498B-9F02-3FE189DB9E26}" type="datetimeFigureOut">
              <a:rPr lang="en-AU" smtClean="0"/>
              <a:t>01/04/2019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E532C-B508-4CCA-9B20-82722098A3E9}" type="slidenum">
              <a:rPr lang="en-AU" smtClean="0"/>
              <a:t>‹#›</a:t>
            </a:fld>
            <a:endParaRPr lang="en-AU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900698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4798C-53AD-498B-9F02-3FE189DB9E26}" type="datetimeFigureOut">
              <a:rPr lang="en-AU" smtClean="0"/>
              <a:t>01/04/2019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E532C-B508-4CCA-9B20-82722098A3E9}" type="slidenum">
              <a:rPr lang="en-AU" smtClean="0"/>
              <a:t>‹#›</a:t>
            </a:fld>
            <a:endParaRPr lang="en-AU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627814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4798C-53AD-498B-9F02-3FE189DB9E26}" type="datetimeFigureOut">
              <a:rPr lang="en-AU" smtClean="0"/>
              <a:t>01/04/2019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E532C-B508-4CCA-9B20-82722098A3E9}" type="slidenum">
              <a:rPr lang="en-AU" smtClean="0"/>
              <a:t>‹#›</a:t>
            </a:fld>
            <a:endParaRPr lang="en-A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291783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4798C-53AD-498B-9F02-3FE189DB9E26}" type="datetimeFigureOut">
              <a:rPr lang="en-AU" smtClean="0"/>
              <a:t>01/04/2019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E532C-B508-4CCA-9B20-82722098A3E9}" type="slidenum">
              <a:rPr lang="en-AU" smtClean="0"/>
              <a:t>‹#›</a:t>
            </a:fld>
            <a:endParaRPr lang="en-AU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872793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4798C-53AD-498B-9F02-3FE189DB9E26}" type="datetimeFigureOut">
              <a:rPr lang="en-AU" smtClean="0"/>
              <a:t>01/04/2019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E532C-B508-4CCA-9B20-82722098A3E9}" type="slidenum">
              <a:rPr lang="en-AU" smtClean="0"/>
              <a:t>‹#›</a:t>
            </a:fld>
            <a:endParaRPr lang="en-AU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80179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4798C-53AD-498B-9F02-3FE189DB9E26}" type="datetimeFigureOut">
              <a:rPr lang="en-AU" smtClean="0"/>
              <a:t>01/04/2019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E532C-B508-4CCA-9B20-82722098A3E9}" type="slidenum">
              <a:rPr lang="en-AU" smtClean="0"/>
              <a:t>‹#›</a:t>
            </a:fld>
            <a:endParaRPr lang="en-AU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387808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4798C-53AD-498B-9F02-3FE189DB9E26}" type="datetimeFigureOut">
              <a:rPr lang="en-AU" smtClean="0"/>
              <a:t>01/04/2019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E532C-B508-4CCA-9B20-82722098A3E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278603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4798C-53AD-498B-9F02-3FE189DB9E26}" type="datetimeFigureOut">
              <a:rPr lang="en-AU" smtClean="0"/>
              <a:t>01/04/2019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E532C-B508-4CCA-9B20-82722098A3E9}" type="slidenum">
              <a:rPr lang="en-AU" smtClean="0"/>
              <a:t>‹#›</a:t>
            </a:fld>
            <a:endParaRPr lang="en-AU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136146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2594798C-53AD-498B-9F02-3FE189DB9E26}" type="datetimeFigureOut">
              <a:rPr lang="en-AU" smtClean="0"/>
              <a:t>01/04/2019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E532C-B508-4CCA-9B20-82722098A3E9}" type="slidenum">
              <a:rPr lang="en-AU" smtClean="0"/>
              <a:t>‹#›</a:t>
            </a:fld>
            <a:endParaRPr lang="en-AU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92780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94798C-53AD-498B-9F02-3FE189DB9E26}" type="datetimeFigureOut">
              <a:rPr lang="en-AU" smtClean="0"/>
              <a:t>01/04/2019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089E532C-B508-4CCA-9B20-82722098A3E9}" type="slidenum">
              <a:rPr lang="en-AU" smtClean="0"/>
              <a:t>‹#›</a:t>
            </a:fld>
            <a:endParaRPr lang="en-AU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73297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mailto:luke.coleman@ed.act.edu.au" TargetMode="External"/><Relationship Id="rId2" Type="http://schemas.openxmlformats.org/officeDocument/2006/relationships/hyperlink" Target="mailto:Sharon.hayes@ed.act.edu.au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Manisha.Sharma@ed.act.edu.au" TargetMode="External"/><Relationship Id="rId5" Type="http://schemas.openxmlformats.org/officeDocument/2006/relationships/hyperlink" Target="mailto:Melissa.moir@ed.act.edu.au" TargetMode="External"/><Relationship Id="rId4" Type="http://schemas.openxmlformats.org/officeDocument/2006/relationships/hyperlink" Target="mailto:heather.mcdonald@ed.act.edu.au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sites.google.com/ed.act.edu.au/yr-10-transitions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6C55A0-879F-4E02-8A3D-345B523B528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dirty="0"/>
              <a:t>Year 10 Info Night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A7B1D93-87A4-4BBC-98CC-C2339F769E0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AU" dirty="0"/>
              <a:t>2019</a:t>
            </a:r>
          </a:p>
        </p:txBody>
      </p:sp>
    </p:spTree>
    <p:extLst>
      <p:ext uri="{BB962C8B-B14F-4D97-AF65-F5344CB8AC3E}">
        <p14:creationId xmlns:p14="http://schemas.microsoft.com/office/powerpoint/2010/main" val="41451120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5913E-EE70-4A3D-B1A0-DEB8071A43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Graduation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BCFF52-2B36-4C86-85EF-AC9032745E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AU" dirty="0"/>
              <a:t>The last day of school for Year 10 is Friday the 6</a:t>
            </a:r>
            <a:r>
              <a:rPr lang="en-AU" baseline="30000" dirty="0"/>
              <a:t>th</a:t>
            </a:r>
            <a:r>
              <a:rPr lang="en-AU" dirty="0"/>
              <a:t> of December.</a:t>
            </a:r>
          </a:p>
          <a:p>
            <a:pPr marL="0" indent="0">
              <a:buNone/>
            </a:pPr>
            <a:r>
              <a:rPr lang="en-AU" dirty="0"/>
              <a:t>This will involve a farewell assembly and then students will go to their final gathering off campus (yet to TBC).</a:t>
            </a:r>
          </a:p>
          <a:p>
            <a:pPr marL="0" indent="0">
              <a:buNone/>
            </a:pPr>
            <a:endParaRPr lang="en-AU" dirty="0"/>
          </a:p>
          <a:p>
            <a:pPr marL="0" indent="0">
              <a:buNone/>
            </a:pPr>
            <a:r>
              <a:rPr lang="en-AU" dirty="0"/>
              <a:t>Year 10 Major Awards and Graduation Ceremony is at 6:30p.m. on Monday 16</a:t>
            </a:r>
            <a:r>
              <a:rPr lang="en-AU" baseline="30000" dirty="0"/>
              <a:t>th</a:t>
            </a:r>
            <a:r>
              <a:rPr lang="en-AU" dirty="0"/>
              <a:t> of December in the hall.</a:t>
            </a:r>
          </a:p>
          <a:p>
            <a:pPr marL="0" indent="0">
              <a:buNone/>
            </a:pP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9642795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02DB0F-F040-4AE9-BB45-EE424B2A33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Wellbeing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984134-915A-4C1F-8B29-D588E6CB7D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AU" dirty="0"/>
              <a:t>Take care of yourself- talking to friends is good, but don’t be afraid to seek help from adults if things seem out of control.</a:t>
            </a:r>
          </a:p>
          <a:p>
            <a:pPr marL="0" indent="0">
              <a:buNone/>
            </a:pPr>
            <a:r>
              <a:rPr lang="en-AU" dirty="0"/>
              <a:t>Parents and carers, contact us if you have concerns about your child’s wellbeing. There are lots of staff in the school who offer different things to student support.</a:t>
            </a:r>
          </a:p>
        </p:txBody>
      </p:sp>
    </p:spTree>
    <p:extLst>
      <p:ext uri="{BB962C8B-B14F-4D97-AF65-F5344CB8AC3E}">
        <p14:creationId xmlns:p14="http://schemas.microsoft.com/office/powerpoint/2010/main" val="87537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E69B7C-A174-44D7-A742-C2B1524A91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Key people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5BA050-977A-4124-93DF-E7687F9D5B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AU" dirty="0"/>
              <a:t>Sharon Hayes – Year Executive </a:t>
            </a:r>
            <a:r>
              <a:rPr lang="en-AU" dirty="0">
                <a:hlinkClick r:id="rId2"/>
              </a:rPr>
              <a:t>Sharon.hayes@ed.act.edu.au</a:t>
            </a:r>
            <a:endParaRPr lang="en-AU" dirty="0"/>
          </a:p>
          <a:p>
            <a:pPr marL="0" indent="0">
              <a:buNone/>
            </a:pPr>
            <a:r>
              <a:rPr lang="en-AU" dirty="0"/>
              <a:t>Luke Coleman – Year coordinator </a:t>
            </a:r>
            <a:r>
              <a:rPr lang="en-AU" dirty="0">
                <a:hlinkClick r:id="rId3"/>
              </a:rPr>
              <a:t>luke.coleman@ed.act.edu.au</a:t>
            </a:r>
            <a:endParaRPr lang="en-AU" dirty="0"/>
          </a:p>
          <a:p>
            <a:pPr marL="0" indent="0">
              <a:buNone/>
            </a:pPr>
            <a:r>
              <a:rPr lang="en-AU" dirty="0"/>
              <a:t>Heather McDonald – Assistant year coordinator </a:t>
            </a:r>
            <a:r>
              <a:rPr lang="en-AU" dirty="0">
                <a:hlinkClick r:id="rId4"/>
              </a:rPr>
              <a:t>heather.mcdonald@ed.act.edu.au</a:t>
            </a:r>
            <a:endParaRPr lang="en-AU" dirty="0"/>
          </a:p>
          <a:p>
            <a:pPr marL="0" indent="0">
              <a:buNone/>
            </a:pPr>
            <a:r>
              <a:rPr lang="en-AU" dirty="0"/>
              <a:t>Mel Moir – Careers and Work Experience coordinator </a:t>
            </a:r>
            <a:r>
              <a:rPr lang="en-AU" dirty="0">
                <a:hlinkClick r:id="rId5"/>
              </a:rPr>
              <a:t>Melissa.moir@ed.act.edu.au</a:t>
            </a:r>
            <a:endParaRPr lang="en-AU" dirty="0"/>
          </a:p>
          <a:p>
            <a:pPr marL="0" indent="0">
              <a:buNone/>
            </a:pPr>
            <a:r>
              <a:rPr lang="en-AU" dirty="0"/>
              <a:t>Manisha Sharma – Road Ready coordinator </a:t>
            </a:r>
            <a:r>
              <a:rPr lang="en-AU" dirty="0">
                <a:hlinkClick r:id="rId6"/>
              </a:rPr>
              <a:t>Manisha.Sharma@ed.act.edu.au</a:t>
            </a:r>
            <a:endParaRPr lang="en-AU" dirty="0"/>
          </a:p>
          <a:p>
            <a:pPr marL="0" indent="0">
              <a:buNone/>
            </a:pP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0137091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055CA9-5451-4826-8C3E-C87593954F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Year 10 Certificate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B6F16A-45FC-4182-80D3-083FD71472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AU" dirty="0"/>
              <a:t>The Year 10 Certificate is awarded based on three criteria: </a:t>
            </a:r>
          </a:p>
          <a:p>
            <a:r>
              <a:rPr lang="en-AU" dirty="0"/>
              <a:t>Academic progress</a:t>
            </a:r>
          </a:p>
          <a:p>
            <a:r>
              <a:rPr lang="en-AU" dirty="0"/>
              <a:t>Satisfactory attendance</a:t>
            </a:r>
          </a:p>
          <a:p>
            <a:r>
              <a:rPr lang="en-AU" dirty="0"/>
              <a:t>Acceptable behaviour</a:t>
            </a:r>
          </a:p>
        </p:txBody>
      </p:sp>
    </p:spTree>
    <p:extLst>
      <p:ext uri="{BB962C8B-B14F-4D97-AF65-F5344CB8AC3E}">
        <p14:creationId xmlns:p14="http://schemas.microsoft.com/office/powerpoint/2010/main" val="12643151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1EAA75-AF0D-4821-AF97-3AC135E537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Work Experience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F6D84A-A6F3-44B8-B612-C5BC96979F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AU" dirty="0"/>
              <a:t>GOOGLE CLASSROOM CODE:  </a:t>
            </a:r>
            <a:r>
              <a:rPr lang="en-AU" sz="4000" dirty="0" err="1"/>
              <a:t>wzapuz</a:t>
            </a:r>
            <a:r>
              <a:rPr lang="en-AU" dirty="0"/>
              <a:t> (Work Experience &amp; Careers page)</a:t>
            </a:r>
          </a:p>
          <a:p>
            <a:r>
              <a:rPr lang="en-AU" dirty="0"/>
              <a:t>Careers Resource/Information Centre – open Weekday lunchtimes (pink corridor)</a:t>
            </a:r>
          </a:p>
          <a:p>
            <a:r>
              <a:rPr lang="en-AU" dirty="0"/>
              <a:t>Careers Resource Room – open during lessons/appointment only (parents welcome)</a:t>
            </a:r>
          </a:p>
          <a:p>
            <a:r>
              <a:rPr lang="en-AU" dirty="0"/>
              <a:t>WEX – Work Experience – In Place database  </a:t>
            </a:r>
          </a:p>
          <a:p>
            <a:r>
              <a:rPr lang="en-AU" dirty="0"/>
              <a:t>Brick and Block Program – In progress for 2019 </a:t>
            </a:r>
          </a:p>
          <a:p>
            <a:r>
              <a:rPr lang="en-AU" dirty="0"/>
              <a:t>ASBAs – Australian School Based Apprenticeships </a:t>
            </a:r>
          </a:p>
          <a:p>
            <a:r>
              <a:rPr lang="en-AU" dirty="0"/>
              <a:t>Induction Training – Week 9 Term 1 2019 Dickson College </a:t>
            </a:r>
          </a:p>
        </p:txBody>
      </p:sp>
    </p:spTree>
    <p:extLst>
      <p:ext uri="{BB962C8B-B14F-4D97-AF65-F5344CB8AC3E}">
        <p14:creationId xmlns:p14="http://schemas.microsoft.com/office/powerpoint/2010/main" val="26254979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8BB1B0-A470-48A2-8F9F-7CA4EA9787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Most important message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CECDAF-48F1-4E62-9372-F88C19FEB2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AU" dirty="0"/>
              <a:t>Make it to home group and pay attention to notices.</a:t>
            </a:r>
          </a:p>
          <a:p>
            <a:pPr marL="0" indent="0">
              <a:buNone/>
            </a:pPr>
            <a:r>
              <a:rPr lang="en-AU" dirty="0"/>
              <a:t>Year 10 Information Site: </a:t>
            </a:r>
            <a:r>
              <a:rPr lang="en-AU" dirty="0">
                <a:hlinkClick r:id="rId2"/>
              </a:rPr>
              <a:t>https://sites.google.com/ed.act.edu.au/yr-10-transitions/</a:t>
            </a:r>
            <a:endParaRPr lang="en-AU" dirty="0"/>
          </a:p>
          <a:p>
            <a:pPr marL="0" indent="0">
              <a:buNone/>
            </a:pPr>
            <a:r>
              <a:rPr lang="en-AU" dirty="0"/>
              <a:t>For the students: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0DAA882-A5CB-4AA6-AC06-2CDA4A2E46A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5049" t="16934" r="13931" b="59139"/>
          <a:stretch/>
        </p:blipFill>
        <p:spPr>
          <a:xfrm>
            <a:off x="1451579" y="3510219"/>
            <a:ext cx="5322660" cy="134940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CC06D76-A061-4136-9374-56EF33E9F83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4976" t="17155" r="13932" b="58696"/>
          <a:stretch/>
        </p:blipFill>
        <p:spPr>
          <a:xfrm>
            <a:off x="1451579" y="5009767"/>
            <a:ext cx="5286203" cy="1349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4217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9FEFC1-6E5F-43C6-AA0C-51586C4862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College Enrolment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657ECA-71F5-48F2-A118-AF96033487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AU" dirty="0"/>
              <a:t>Online applications open on Monday the 29</a:t>
            </a:r>
            <a:r>
              <a:rPr lang="en-AU" baseline="30000" dirty="0"/>
              <a:t>th</a:t>
            </a:r>
            <a:r>
              <a:rPr lang="en-AU" dirty="0"/>
              <a:t> of April and close on the 10</a:t>
            </a:r>
            <a:r>
              <a:rPr lang="en-AU" baseline="30000" dirty="0"/>
              <a:t>th</a:t>
            </a:r>
            <a:r>
              <a:rPr lang="en-AU" dirty="0"/>
              <a:t> of June.</a:t>
            </a:r>
          </a:p>
          <a:p>
            <a:pPr marL="0" indent="0">
              <a:buNone/>
            </a:pPr>
            <a:endParaRPr lang="en-AU" dirty="0"/>
          </a:p>
          <a:p>
            <a:pPr marL="0" indent="0">
              <a:buNone/>
            </a:pPr>
            <a:r>
              <a:rPr lang="en-AU" dirty="0"/>
              <a:t>Please ensure you enrol during this period, even if you live in area.</a:t>
            </a:r>
          </a:p>
          <a:p>
            <a:pPr marL="0" indent="0">
              <a:buNone/>
            </a:pPr>
            <a:endParaRPr lang="en-AU" dirty="0"/>
          </a:p>
          <a:p>
            <a:pPr marL="0" indent="0">
              <a:buNone/>
            </a:pPr>
            <a:r>
              <a:rPr lang="en-AU" i="1" dirty="0"/>
              <a:t>It is significantly more difficult to guarantee enrolment to the college of your choice if you miss this deadline.</a:t>
            </a:r>
          </a:p>
        </p:txBody>
      </p:sp>
    </p:spTree>
    <p:extLst>
      <p:ext uri="{BB962C8B-B14F-4D97-AF65-F5344CB8AC3E}">
        <p14:creationId xmlns:p14="http://schemas.microsoft.com/office/powerpoint/2010/main" val="30456910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A0EEED-A504-4EB2-AED3-6651252977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ACT College Information Nights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02EA05E5-C8BD-4A92-B4AE-58249FECEEB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4716505"/>
              </p:ext>
            </p:extLst>
          </p:nvPr>
        </p:nvGraphicFramePr>
        <p:xfrm>
          <a:off x="340787" y="2279080"/>
          <a:ext cx="11510425" cy="29399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06626">
                  <a:extLst>
                    <a:ext uri="{9D8B030D-6E8A-4147-A177-3AD203B41FA5}">
                      <a16:colId xmlns:a16="http://schemas.microsoft.com/office/drawing/2014/main" val="2456188807"/>
                    </a:ext>
                  </a:extLst>
                </a:gridCol>
                <a:gridCol w="1207363">
                  <a:extLst>
                    <a:ext uri="{9D8B030D-6E8A-4147-A177-3AD203B41FA5}">
                      <a16:colId xmlns:a16="http://schemas.microsoft.com/office/drawing/2014/main" val="2691754811"/>
                    </a:ext>
                  </a:extLst>
                </a:gridCol>
                <a:gridCol w="3089429">
                  <a:extLst>
                    <a:ext uri="{9D8B030D-6E8A-4147-A177-3AD203B41FA5}">
                      <a16:colId xmlns:a16="http://schemas.microsoft.com/office/drawing/2014/main" val="2955693001"/>
                    </a:ext>
                  </a:extLst>
                </a:gridCol>
                <a:gridCol w="1180731">
                  <a:extLst>
                    <a:ext uri="{9D8B030D-6E8A-4147-A177-3AD203B41FA5}">
                      <a16:colId xmlns:a16="http://schemas.microsoft.com/office/drawing/2014/main" val="1309027276"/>
                    </a:ext>
                  </a:extLst>
                </a:gridCol>
                <a:gridCol w="2769833">
                  <a:extLst>
                    <a:ext uri="{9D8B030D-6E8A-4147-A177-3AD203B41FA5}">
                      <a16:colId xmlns:a16="http://schemas.microsoft.com/office/drawing/2014/main" val="570237660"/>
                    </a:ext>
                  </a:extLst>
                </a:gridCol>
                <a:gridCol w="1056443">
                  <a:extLst>
                    <a:ext uri="{9D8B030D-6E8A-4147-A177-3AD203B41FA5}">
                      <a16:colId xmlns:a16="http://schemas.microsoft.com/office/drawing/2014/main" val="2524219084"/>
                    </a:ext>
                  </a:extLst>
                </a:gridCol>
              </a:tblGrid>
              <a:tr h="626379">
                <a:tc>
                  <a:txBody>
                    <a:bodyPr/>
                    <a:lstStyle/>
                    <a:p>
                      <a:pPr algn="ctr"/>
                      <a:r>
                        <a:rPr lang="en-AU" dirty="0"/>
                        <a:t>Central Colleges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dirty="0"/>
                        <a:t>Date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dirty="0"/>
                        <a:t> Belconnen &amp; Gungahlin Colleges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dirty="0"/>
                        <a:t>Date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dirty="0"/>
                        <a:t>Tuggeranong Colleges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dirty="0"/>
                        <a:t>Date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72298"/>
                  </a:ext>
                </a:extLst>
              </a:tr>
              <a:tr h="531772">
                <a:tc>
                  <a:txBody>
                    <a:bodyPr/>
                    <a:lstStyle/>
                    <a:p>
                      <a:r>
                        <a:rPr lang="en-AU" dirty="0"/>
                        <a:t>Canberra College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dirty="0"/>
                        <a:t>14</a:t>
                      </a:r>
                      <a:r>
                        <a:rPr lang="en-AU" baseline="30000" dirty="0"/>
                        <a:t>th</a:t>
                      </a:r>
                      <a:r>
                        <a:rPr lang="en-AU" dirty="0"/>
                        <a:t> May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dirty="0"/>
                        <a:t>Melba Copland Secondary School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/>
                        <a:t>7</a:t>
                      </a:r>
                      <a:r>
                        <a:rPr lang="en-AU" baseline="30000"/>
                        <a:t>th</a:t>
                      </a:r>
                      <a:r>
                        <a:rPr lang="en-AU"/>
                        <a:t> May</a:t>
                      </a:r>
                      <a:endParaRPr lang="en-A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dirty="0"/>
                        <a:t>Lake Tuggeranong College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dirty="0"/>
                        <a:t>23</a:t>
                      </a:r>
                      <a:r>
                        <a:rPr lang="en-AU" baseline="30000" dirty="0"/>
                        <a:t>rd</a:t>
                      </a:r>
                      <a:r>
                        <a:rPr lang="en-AU" dirty="0"/>
                        <a:t> May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316294"/>
                  </a:ext>
                </a:extLst>
              </a:tr>
              <a:tr h="531772">
                <a:tc>
                  <a:txBody>
                    <a:bodyPr/>
                    <a:lstStyle/>
                    <a:p>
                      <a:r>
                        <a:rPr lang="en-AU" dirty="0"/>
                        <a:t>Narrabundah College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dirty="0"/>
                        <a:t>16</a:t>
                      </a:r>
                      <a:r>
                        <a:rPr lang="en-AU" baseline="30000" dirty="0"/>
                        <a:t>th</a:t>
                      </a:r>
                      <a:r>
                        <a:rPr lang="en-AU" dirty="0"/>
                        <a:t> May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dirty="0"/>
                        <a:t>UC Lake Ginninderra College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dirty="0"/>
                        <a:t>15</a:t>
                      </a:r>
                      <a:r>
                        <a:rPr lang="en-AU" baseline="30000" dirty="0"/>
                        <a:t>th</a:t>
                      </a:r>
                      <a:r>
                        <a:rPr lang="en-AU" dirty="0"/>
                        <a:t> May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dirty="0"/>
                        <a:t>Erindale College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dirty="0"/>
                        <a:t>TBC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7933299"/>
                  </a:ext>
                </a:extLst>
              </a:tr>
              <a:tr h="506027">
                <a:tc>
                  <a:txBody>
                    <a:bodyPr/>
                    <a:lstStyle/>
                    <a:p>
                      <a:r>
                        <a:rPr lang="en-AU" b="1" dirty="0"/>
                        <a:t>Dickson College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b="1" dirty="0"/>
                        <a:t>30</a:t>
                      </a:r>
                      <a:r>
                        <a:rPr lang="en-AU" b="1" baseline="30000" dirty="0"/>
                        <a:t>th</a:t>
                      </a:r>
                      <a:r>
                        <a:rPr lang="en-AU" b="1" dirty="0"/>
                        <a:t> May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dirty="0"/>
                        <a:t>Gungahlin College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dirty="0"/>
                        <a:t>23</a:t>
                      </a:r>
                      <a:r>
                        <a:rPr lang="en-AU" baseline="30000" dirty="0"/>
                        <a:t>rd</a:t>
                      </a:r>
                      <a:r>
                        <a:rPr lang="en-AU" dirty="0"/>
                        <a:t> May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A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A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1300144"/>
                  </a:ext>
                </a:extLst>
              </a:tr>
              <a:tr h="621960">
                <a:tc>
                  <a:txBody>
                    <a:bodyPr/>
                    <a:lstStyle/>
                    <a:p>
                      <a:endParaRPr lang="en-A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A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dirty="0"/>
                        <a:t>Hawker College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dirty="0"/>
                        <a:t>30</a:t>
                      </a:r>
                      <a:r>
                        <a:rPr lang="en-AU" baseline="30000" dirty="0"/>
                        <a:t>th</a:t>
                      </a:r>
                      <a:r>
                        <a:rPr lang="en-AU" dirty="0"/>
                        <a:t> May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A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A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52813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468657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AFD772-14E9-4D3D-9A10-34E5C24815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Road Ready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760826-998A-45ED-BE00-A60B8F28ED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AU" dirty="0"/>
              <a:t>Road Ready takes place at Dickson College from Tuesday the 2</a:t>
            </a:r>
            <a:r>
              <a:rPr lang="en-AU" baseline="30000" dirty="0"/>
              <a:t>nd</a:t>
            </a:r>
            <a:r>
              <a:rPr lang="en-AU" dirty="0"/>
              <a:t> of July to Thursday the 4</a:t>
            </a:r>
            <a:r>
              <a:rPr lang="en-AU" baseline="30000" dirty="0"/>
              <a:t>th</a:t>
            </a:r>
            <a:r>
              <a:rPr lang="en-AU" dirty="0"/>
              <a:t>.</a:t>
            </a:r>
          </a:p>
          <a:p>
            <a:pPr marL="0" indent="0">
              <a:buNone/>
            </a:pPr>
            <a:r>
              <a:rPr lang="en-AU" dirty="0"/>
              <a:t>On Friday the 5</a:t>
            </a:r>
            <a:r>
              <a:rPr lang="en-AU" baseline="30000" dirty="0"/>
              <a:t>th</a:t>
            </a:r>
            <a:r>
              <a:rPr lang="en-AU" dirty="0"/>
              <a:t> students will have the opportunity to take two attempts at the learner licence test at school.</a:t>
            </a:r>
          </a:p>
          <a:p>
            <a:pPr marL="0" indent="0">
              <a:buNone/>
            </a:pPr>
            <a:endParaRPr lang="en-AU" dirty="0"/>
          </a:p>
          <a:p>
            <a:pPr marL="0" indent="0">
              <a:buNone/>
            </a:pPr>
            <a:r>
              <a:rPr lang="en-AU" dirty="0"/>
              <a:t>The cost for Road Ready is $20, inclusive of the course and test. </a:t>
            </a:r>
          </a:p>
          <a:p>
            <a:pPr marL="0" indent="0">
              <a:buNone/>
            </a:pPr>
            <a:endParaRPr lang="en-AU" dirty="0"/>
          </a:p>
          <a:p>
            <a:pPr marL="0" indent="0">
              <a:buNone/>
            </a:pPr>
            <a:r>
              <a:rPr lang="en-AU" dirty="0"/>
              <a:t>If a student is unable to attend, they will need to find a private provider.</a:t>
            </a:r>
          </a:p>
        </p:txBody>
      </p:sp>
    </p:spTree>
    <p:extLst>
      <p:ext uri="{BB962C8B-B14F-4D97-AF65-F5344CB8AC3E}">
        <p14:creationId xmlns:p14="http://schemas.microsoft.com/office/powerpoint/2010/main" val="12680341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893CCA-B3FE-46D8-85C0-9B1EB59FF5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Careers Expo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73CD9A-E111-4502-AE43-5D4B27266F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AU" dirty="0"/>
              <a:t>The Careers Expo takes place at EPIC on the 7</a:t>
            </a:r>
            <a:r>
              <a:rPr lang="en-AU" baseline="30000" dirty="0"/>
              <a:t>th</a:t>
            </a:r>
            <a:r>
              <a:rPr lang="en-AU" dirty="0"/>
              <a:t> of August (Term 3 Week 7).</a:t>
            </a:r>
          </a:p>
          <a:p>
            <a:pPr marL="0" indent="0">
              <a:buNone/>
            </a:pPr>
            <a:r>
              <a:rPr lang="en-AU" dirty="0"/>
              <a:t>There is no cost to attend.</a:t>
            </a:r>
          </a:p>
          <a:p>
            <a:pPr marL="0" indent="0">
              <a:buNone/>
            </a:pP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7271998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7E73FA-2D17-4610-A880-34C7B450C2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Year 10 Formal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7F849F-1D68-4690-A127-64A64F379F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51579" y="2015732"/>
            <a:ext cx="9603275" cy="3450613"/>
          </a:xfrm>
        </p:spPr>
        <p:txBody>
          <a:bodyPr/>
          <a:lstStyle/>
          <a:p>
            <a:pPr marL="0" indent="0">
              <a:buNone/>
            </a:pPr>
            <a:r>
              <a:rPr lang="en-AU" dirty="0"/>
              <a:t>The Year 10 Formal will be at the National Arboretum on Thursday the 12</a:t>
            </a:r>
            <a:r>
              <a:rPr lang="en-AU" baseline="30000" dirty="0"/>
              <a:t>th</a:t>
            </a:r>
            <a:r>
              <a:rPr lang="en-AU" dirty="0"/>
              <a:t> of December.</a:t>
            </a:r>
          </a:p>
          <a:p>
            <a:pPr marL="0" indent="0">
              <a:buNone/>
            </a:pPr>
            <a:r>
              <a:rPr lang="en-AU" dirty="0"/>
              <a:t>Ticket cost will be </a:t>
            </a:r>
            <a:r>
              <a:rPr lang="en-AU" i="1" dirty="0"/>
              <a:t>approx.</a:t>
            </a:r>
            <a:r>
              <a:rPr lang="en-AU" dirty="0"/>
              <a:t> $180 inclusive of three course meal, photographer, photo booth, DJ, and a year book.</a:t>
            </a:r>
          </a:p>
          <a:p>
            <a:pPr marL="0" indent="0">
              <a:buNone/>
            </a:pP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178924321"/>
      </p:ext>
    </p:extLst>
  </p:cSld>
  <p:clrMapOvr>
    <a:masterClrMapping/>
  </p:clrMapOvr>
</p:sld>
</file>

<file path=ppt/theme/theme1.xml><?xml version="1.0" encoding="utf-8"?>
<a:theme xmlns:a="http://schemas.openxmlformats.org/drawingml/2006/main" name="Gallery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lery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43000" r="43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189</TotalTime>
  <Words>602</Words>
  <Application>Microsoft Office PowerPoint</Application>
  <PresentationFormat>Widescreen</PresentationFormat>
  <Paragraphs>77</Paragraphs>
  <Slides>12</Slides>
  <Notes>0</Notes>
  <HiddenSlides>1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Arial</vt:lpstr>
      <vt:lpstr>Gill Sans MT</vt:lpstr>
      <vt:lpstr>Gallery</vt:lpstr>
      <vt:lpstr>Year 10 Info Night</vt:lpstr>
      <vt:lpstr>Year 10 Certificate</vt:lpstr>
      <vt:lpstr>Work Experience </vt:lpstr>
      <vt:lpstr>Most important message</vt:lpstr>
      <vt:lpstr>College Enrolment</vt:lpstr>
      <vt:lpstr>ACT College Information Nights</vt:lpstr>
      <vt:lpstr>Road Ready</vt:lpstr>
      <vt:lpstr>Careers Expo</vt:lpstr>
      <vt:lpstr>Year 10 Formal</vt:lpstr>
      <vt:lpstr>Graduation</vt:lpstr>
      <vt:lpstr>Wellbeing</vt:lpstr>
      <vt:lpstr>Key people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Year 10 Info Night</dc:title>
  <dc:creator>Coleman, Luke</dc:creator>
  <cp:lastModifiedBy>Cretnik, Romana</cp:lastModifiedBy>
  <cp:revision>25</cp:revision>
  <dcterms:created xsi:type="dcterms:W3CDTF">2019-02-21T02:17:30Z</dcterms:created>
  <dcterms:modified xsi:type="dcterms:W3CDTF">2019-04-01T01:54:52Z</dcterms:modified>
</cp:coreProperties>
</file>